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BC4387-72BA-5543-A334-E476EFE56DBE}"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1236354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C4387-72BA-5543-A334-E476EFE56DBE}"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150847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C4387-72BA-5543-A334-E476EFE56DBE}"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196747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C4387-72BA-5543-A334-E476EFE56DBE}"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29912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BC4387-72BA-5543-A334-E476EFE56DBE}" type="datetimeFigureOut">
              <a:rPr lang="en-US" smtClean="0"/>
              <a:t>12/12/16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1123534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BC4387-72BA-5543-A334-E476EFE56DBE}"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41468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BC4387-72BA-5543-A334-E476EFE56DBE}" type="datetimeFigureOut">
              <a:rPr lang="en-US" smtClean="0"/>
              <a:t>12/12/16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1005368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BC4387-72BA-5543-A334-E476EFE56DBE}" type="datetimeFigureOut">
              <a:rPr lang="en-US" smtClean="0"/>
              <a:t>12/12/16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827750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BC4387-72BA-5543-A334-E476EFE56DBE}" type="datetimeFigureOut">
              <a:rPr lang="en-US" smtClean="0"/>
              <a:t>12/12/16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608596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C4387-72BA-5543-A334-E476EFE56DBE}"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22046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C4387-72BA-5543-A334-E476EFE56DBE}" type="datetimeFigureOut">
              <a:rPr lang="en-US" smtClean="0"/>
              <a:t>12/12/16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588E6E-0EEF-A14F-A30C-80B54F5D4927}" type="slidenum">
              <a:rPr lang="en-US" smtClean="0"/>
              <a:t>‹#›</a:t>
            </a:fld>
            <a:endParaRPr lang="en-US"/>
          </a:p>
        </p:txBody>
      </p:sp>
    </p:spTree>
    <p:extLst>
      <p:ext uri="{BB962C8B-B14F-4D97-AF65-F5344CB8AC3E}">
        <p14:creationId xmlns:p14="http://schemas.microsoft.com/office/powerpoint/2010/main" val="9019127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C4387-72BA-5543-A334-E476EFE56DBE}" type="datetimeFigureOut">
              <a:rPr lang="en-US" smtClean="0"/>
              <a:t>12/12/16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88E6E-0EEF-A14F-A30C-80B54F5D4927}" type="slidenum">
              <a:rPr lang="en-US" smtClean="0"/>
              <a:t>‹#›</a:t>
            </a:fld>
            <a:endParaRPr lang="en-US"/>
          </a:p>
        </p:txBody>
      </p:sp>
    </p:spTree>
    <p:extLst>
      <p:ext uri="{BB962C8B-B14F-4D97-AF65-F5344CB8AC3E}">
        <p14:creationId xmlns:p14="http://schemas.microsoft.com/office/powerpoint/2010/main" val="358349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engag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Administering a Secure Network</a:t>
            </a:r>
            <a:endParaRPr lang="en-US" dirty="0"/>
          </a:p>
        </p:txBody>
      </p:sp>
      <p:sp>
        <p:nvSpPr>
          <p:cNvPr id="3" name="Subtitle 2"/>
          <p:cNvSpPr>
            <a:spLocks noGrp="1"/>
          </p:cNvSpPr>
          <p:nvPr>
            <p:ph type="subTitle" idx="1"/>
          </p:nvPr>
        </p:nvSpPr>
        <p:spPr/>
        <p:txBody>
          <a:bodyPr>
            <a:normAutofit lnSpcReduction="10000"/>
          </a:bodyPr>
          <a:lstStyle/>
          <a:p>
            <a:r>
              <a:rPr lang="en-US" b="1" dirty="0"/>
              <a:t>Danish Khan</a:t>
            </a:r>
          </a:p>
          <a:p>
            <a:r>
              <a:rPr lang="en-US" dirty="0" smtClean="0"/>
              <a:t>Professor</a:t>
            </a:r>
            <a:endParaRPr lang="en-US" dirty="0"/>
          </a:p>
          <a:p>
            <a:r>
              <a:rPr lang="en-US" dirty="0"/>
              <a:t>School of Computer Technology</a:t>
            </a:r>
          </a:p>
          <a:p>
            <a:r>
              <a:rPr lang="en-US" dirty="0"/>
              <a:t>George Brown College, Casa Loma Campus</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a:t>
            </a:fld>
            <a:endParaRPr lang="en-US"/>
          </a:p>
        </p:txBody>
      </p:sp>
    </p:spTree>
    <p:extLst>
      <p:ext uri="{BB962C8B-B14F-4D97-AF65-F5344CB8AC3E}">
        <p14:creationId xmlns:p14="http://schemas.microsoft.com/office/powerpoint/2010/main" val="3467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lstStyle/>
          <a:p>
            <a:r>
              <a:rPr lang="en-US" dirty="0"/>
              <a:t>Several high-speed storage network protocols are used by SANs.</a:t>
            </a:r>
          </a:p>
          <a:p>
            <a:pPr lvl="1"/>
            <a:r>
              <a:rPr lang="en-US" dirty="0"/>
              <a:t>iSCSI (Internet Small Computer System Interface</a:t>
            </a:r>
            <a:r>
              <a:rPr lang="en-US" dirty="0" smtClean="0"/>
              <a:t>) - </a:t>
            </a:r>
            <a:r>
              <a:rPr lang="en-US" dirty="0"/>
              <a:t>s an IP-based storage networking standard for linking data storage facilities. Because it works over a standard IP network, iSCSI can transmit data over LANs, wide area networks (WANs), and the Internet. </a:t>
            </a:r>
          </a:p>
          <a:p>
            <a:pPr lvl="1"/>
            <a:r>
              <a:rPr lang="en-US" dirty="0" err="1"/>
              <a:t>Fibre</a:t>
            </a:r>
            <a:r>
              <a:rPr lang="en-US" dirty="0"/>
              <a:t> Channel (FC</a:t>
            </a:r>
            <a:r>
              <a:rPr lang="en-US" dirty="0" smtClean="0"/>
              <a:t>) - </a:t>
            </a:r>
            <a:r>
              <a:rPr lang="en-US" dirty="0"/>
              <a:t>is a high-speed storage network protocol that can transmit up to 16 gigabits per second.</a:t>
            </a:r>
          </a:p>
          <a:p>
            <a:pPr lvl="1"/>
            <a:r>
              <a:rPr lang="en-US" dirty="0"/>
              <a:t>Fiber Channel over Ethernet (</a:t>
            </a:r>
            <a:r>
              <a:rPr lang="en-US" dirty="0" err="1"/>
              <a:t>FCoE</a:t>
            </a:r>
            <a:r>
              <a:rPr lang="en-US" dirty="0" smtClean="0"/>
              <a:t>) - </a:t>
            </a:r>
            <a:r>
              <a:rPr lang="en-US" dirty="0"/>
              <a:t>that encapsulates </a:t>
            </a:r>
            <a:r>
              <a:rPr lang="en-US" dirty="0" err="1"/>
              <a:t>Fibre</a:t>
            </a:r>
            <a:r>
              <a:rPr lang="en-US" dirty="0"/>
              <a:t> Channel frames over Ethernet networks. This allows </a:t>
            </a:r>
            <a:r>
              <a:rPr lang="en-US" dirty="0" err="1"/>
              <a:t>Fibre</a:t>
            </a:r>
            <a:r>
              <a:rPr lang="en-US" dirty="0"/>
              <a:t> Channel to use fast Ethernet networks while preserving the </a:t>
            </a:r>
            <a:r>
              <a:rPr lang="en-US" dirty="0" err="1"/>
              <a:t>Fibre</a:t>
            </a:r>
            <a:r>
              <a:rPr lang="en-US" dirty="0"/>
              <a:t> Channel protocol.</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10</a:t>
            </a:fld>
            <a:endParaRPr lang="en-US"/>
          </a:p>
        </p:txBody>
      </p:sp>
    </p:spTree>
    <p:extLst>
      <p:ext uri="{BB962C8B-B14F-4D97-AF65-F5344CB8AC3E}">
        <p14:creationId xmlns:p14="http://schemas.microsoft.com/office/powerpoint/2010/main" val="684071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30119" y="341380"/>
            <a:ext cx="6290960" cy="5844643"/>
          </a:xfrm>
          <a:prstGeom prst="rect">
            <a:avLst/>
          </a:prstGeom>
        </p:spPr>
      </p:pic>
      <p:sp>
        <p:nvSpPr>
          <p:cNvPr id="5" name="TextBox 4"/>
          <p:cNvSpPr txBox="1"/>
          <p:nvPr/>
        </p:nvSpPr>
        <p:spPr>
          <a:xfrm>
            <a:off x="5343045" y="6346777"/>
            <a:ext cx="2265107" cy="369332"/>
          </a:xfrm>
          <a:prstGeom prst="rect">
            <a:avLst/>
          </a:prstGeom>
          <a:noFill/>
        </p:spPr>
        <p:txBody>
          <a:bodyPr wrap="none" rtlCol="0">
            <a:spAutoFit/>
          </a:bodyPr>
          <a:lstStyle/>
          <a:p>
            <a:r>
              <a:rPr lang="en-US" dirty="0" smtClean="0"/>
              <a:t>iSCSI dedicated switch</a:t>
            </a:r>
            <a:endParaRPr lang="en-US" dirty="0"/>
          </a:p>
        </p:txBody>
      </p:sp>
      <p:sp>
        <p:nvSpPr>
          <p:cNvPr id="6" name="TextBox 5"/>
          <p:cNvSpPr txBox="1"/>
          <p:nvPr/>
        </p:nvSpPr>
        <p:spPr>
          <a:xfrm>
            <a:off x="533911" y="1694040"/>
            <a:ext cx="2796208" cy="3139321"/>
          </a:xfrm>
          <a:prstGeom prst="rect">
            <a:avLst/>
          </a:prstGeom>
          <a:noFill/>
        </p:spPr>
        <p:txBody>
          <a:bodyPr wrap="square" rtlCol="0">
            <a:spAutoFit/>
          </a:bodyPr>
          <a:lstStyle/>
          <a:p>
            <a:r>
              <a:rPr lang="en-US" dirty="0"/>
              <a:t>It is important that not only SAN data storage but also the storage network protocols be secured. An iSCSI network should be designed so that the SAN cannot be directly accessed by clients. Instead, a SAN should have its own dedicated switch that is inaccessible from clients</a:t>
            </a:r>
          </a:p>
        </p:txBody>
      </p:sp>
      <p:sp>
        <p:nvSpPr>
          <p:cNvPr id="2" name="Slide Number Placeholder 1"/>
          <p:cNvSpPr>
            <a:spLocks noGrp="1"/>
          </p:cNvSpPr>
          <p:nvPr>
            <p:ph type="sldNum" sz="quarter" idx="12"/>
          </p:nvPr>
        </p:nvSpPr>
        <p:spPr/>
        <p:txBody>
          <a:bodyPr/>
          <a:lstStyle/>
          <a:p>
            <a:fld id="{2147A394-642B-2B49-8619-699A6DD0CBD3}" type="slidenum">
              <a:rPr lang="en-US" smtClean="0"/>
              <a:t>11</a:t>
            </a:fld>
            <a:endParaRPr lang="en-US"/>
          </a:p>
        </p:txBody>
      </p:sp>
    </p:spTree>
    <p:extLst>
      <p:ext uri="{BB962C8B-B14F-4D97-AF65-F5344CB8AC3E}">
        <p14:creationId xmlns:p14="http://schemas.microsoft.com/office/powerpoint/2010/main" val="1717032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noAutofit/>
          </a:bodyPr>
          <a:lstStyle/>
          <a:p>
            <a:r>
              <a:rPr lang="en-US" sz="2000" dirty="0" smtClean="0"/>
              <a:t>Network Basic </a:t>
            </a:r>
            <a:r>
              <a:rPr lang="en-US" sz="2000" dirty="0" err="1" smtClean="0"/>
              <a:t>Input/Output</a:t>
            </a:r>
            <a:r>
              <a:rPr lang="en-US" sz="2000" dirty="0" smtClean="0"/>
              <a:t> System (NetBIOS) - </a:t>
            </a:r>
            <a:r>
              <a:rPr lang="en-US" sz="2000" dirty="0"/>
              <a:t> is a transport protocol used by Microsoft Windows systems to allow applications on separate computers to communicate over a LAN. In modern networks, NetBIOS normally runs over TCP/IP through the </a:t>
            </a:r>
            <a:r>
              <a:rPr lang="en-US" sz="2000" i="1" dirty="0"/>
              <a:t>NetBIOS over TCP/IP (NBT)</a:t>
            </a:r>
            <a:r>
              <a:rPr lang="en-US" sz="2000" dirty="0"/>
              <a:t> protocol. This results in each computer in the network having both an IP address plus a NetBIOS name</a:t>
            </a:r>
            <a:r>
              <a:rPr lang="en-US" sz="2000" dirty="0" smtClean="0"/>
              <a:t>.</a:t>
            </a:r>
          </a:p>
          <a:p>
            <a:r>
              <a:rPr lang="en-US" sz="2000" dirty="0"/>
              <a:t>An attacker who determines that NetBIOS is running on a LAN can use an application to gather information regarding the network in order to design an attack. Specifically he can </a:t>
            </a:r>
            <a:r>
              <a:rPr lang="en-US" sz="2000" dirty="0" smtClean="0"/>
              <a:t>determine:</a:t>
            </a:r>
          </a:p>
          <a:p>
            <a:pPr lvl="1"/>
            <a:r>
              <a:rPr lang="en-US" sz="1800" dirty="0" smtClean="0"/>
              <a:t>Computer names</a:t>
            </a:r>
          </a:p>
          <a:p>
            <a:pPr lvl="1"/>
            <a:r>
              <a:rPr lang="en-US" sz="1800" dirty="0" smtClean="0"/>
              <a:t>Contents </a:t>
            </a:r>
            <a:r>
              <a:rPr lang="en-US" sz="1800" dirty="0"/>
              <a:t>of the remote name cache including IP </a:t>
            </a:r>
            <a:r>
              <a:rPr lang="en-US" sz="1800" dirty="0" smtClean="0"/>
              <a:t>addresses</a:t>
            </a:r>
          </a:p>
          <a:p>
            <a:pPr lvl="1"/>
            <a:r>
              <a:rPr lang="en-US" sz="1800" dirty="0" smtClean="0"/>
              <a:t>List </a:t>
            </a:r>
            <a:r>
              <a:rPr lang="en-US" sz="1800" dirty="0"/>
              <a:t>of local NetBIOS </a:t>
            </a:r>
            <a:r>
              <a:rPr lang="en-US" sz="1800" dirty="0" smtClean="0"/>
              <a:t>names</a:t>
            </a:r>
          </a:p>
          <a:p>
            <a:pPr lvl="1"/>
            <a:r>
              <a:rPr lang="en-US" sz="1800" dirty="0" smtClean="0"/>
              <a:t>List </a:t>
            </a:r>
            <a:r>
              <a:rPr lang="en-US" sz="1800" dirty="0"/>
              <a:t>of resolved </a:t>
            </a:r>
            <a:r>
              <a:rPr lang="en-US" sz="1800" dirty="0" smtClean="0"/>
              <a:t>names</a:t>
            </a:r>
          </a:p>
          <a:p>
            <a:r>
              <a:rPr lang="en-US" sz="2000" b="1" dirty="0"/>
              <a:t>Because of security concerns, many corporate networks prohibit the use of NetBIOS.</a:t>
            </a:r>
          </a:p>
          <a:p>
            <a:endParaRPr lang="en-US" sz="2000" dirty="0"/>
          </a:p>
        </p:txBody>
      </p:sp>
      <p:sp>
        <p:nvSpPr>
          <p:cNvPr id="4" name="Slide Number Placeholder 3"/>
          <p:cNvSpPr>
            <a:spLocks noGrp="1"/>
          </p:cNvSpPr>
          <p:nvPr>
            <p:ph type="sldNum" sz="quarter" idx="12"/>
          </p:nvPr>
        </p:nvSpPr>
        <p:spPr/>
        <p:txBody>
          <a:bodyPr/>
          <a:lstStyle/>
          <a:p>
            <a:fld id="{2147A394-642B-2B49-8619-699A6DD0CBD3}" type="slidenum">
              <a:rPr lang="en-US" smtClean="0"/>
              <a:t>12</a:t>
            </a:fld>
            <a:endParaRPr lang="en-US"/>
          </a:p>
        </p:txBody>
      </p:sp>
    </p:spTree>
    <p:extLst>
      <p:ext uri="{BB962C8B-B14F-4D97-AF65-F5344CB8AC3E}">
        <p14:creationId xmlns:p14="http://schemas.microsoft.com/office/powerpoint/2010/main" val="27740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normAutofit fontScale="92500" lnSpcReduction="10000"/>
          </a:bodyPr>
          <a:lstStyle/>
          <a:p>
            <a:r>
              <a:rPr lang="en-US" dirty="0" smtClean="0"/>
              <a:t>Telnet – an </a:t>
            </a:r>
            <a:r>
              <a:rPr lang="en-US" dirty="0"/>
              <a:t>older TCP/IP protocol for text-based communication</a:t>
            </a:r>
            <a:r>
              <a:rPr lang="en-US" dirty="0" smtClean="0"/>
              <a:t>.</a:t>
            </a:r>
          </a:p>
          <a:p>
            <a:r>
              <a:rPr lang="en-US" dirty="0"/>
              <a:t>Because it dates back to 1969, Telnet contains several security vulnerabilities. Telnet does not encrypt data, so any passwords sent over Telnet to log into the server can easily be discovered. In addition, security weaknesses have been uncovered within this protocol. It is recommended that Secure Shell (SSH) be used instead of Telnet</a:t>
            </a:r>
            <a:r>
              <a:rPr lang="en-US" dirty="0" smtClean="0"/>
              <a:t>.</a:t>
            </a:r>
          </a:p>
          <a:p>
            <a:r>
              <a:rPr lang="en-US" dirty="0" smtClean="0"/>
              <a:t>IPv6</a:t>
            </a:r>
          </a:p>
          <a:p>
            <a:pPr lvl="1"/>
            <a:r>
              <a:rPr lang="en-US" dirty="0" smtClean="0"/>
              <a:t>Current version IPv4, developed in 1981</a:t>
            </a:r>
          </a:p>
          <a:p>
            <a:pPr lvl="1"/>
            <a:r>
              <a:rPr lang="en-US" dirty="0" smtClean="0"/>
              <a:t>Limited number of IP addresses and subject to several types of attacks.</a:t>
            </a:r>
          </a:p>
          <a:p>
            <a:pPr lvl="1"/>
            <a:r>
              <a:rPr lang="en-US" dirty="0" smtClean="0"/>
              <a:t>IPv6 has </a:t>
            </a:r>
            <a:r>
              <a:rPr lang="en-US" dirty="0"/>
              <a:t>several enhanced security features. Cryptographic protocols are part of the core protocol that provides secure data communication. In addition, new authentication headers prevent IP packets from being tampered or altered.</a:t>
            </a:r>
          </a:p>
        </p:txBody>
      </p:sp>
      <p:sp>
        <p:nvSpPr>
          <p:cNvPr id="4" name="Slide Number Placeholder 3"/>
          <p:cNvSpPr>
            <a:spLocks noGrp="1"/>
          </p:cNvSpPr>
          <p:nvPr>
            <p:ph type="sldNum" sz="quarter" idx="12"/>
          </p:nvPr>
        </p:nvSpPr>
        <p:spPr/>
        <p:txBody>
          <a:bodyPr/>
          <a:lstStyle/>
          <a:p>
            <a:fld id="{2147A394-642B-2B49-8619-699A6DD0CBD3}" type="slidenum">
              <a:rPr lang="en-US" smtClean="0"/>
              <a:t>13</a:t>
            </a:fld>
            <a:endParaRPr lang="en-US"/>
          </a:p>
        </p:txBody>
      </p:sp>
    </p:spTree>
    <p:extLst>
      <p:ext uri="{BB962C8B-B14F-4D97-AF65-F5344CB8AC3E}">
        <p14:creationId xmlns:p14="http://schemas.microsoft.com/office/powerpoint/2010/main" val="20325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administration principles</a:t>
            </a:r>
            <a:endParaRPr lang="en-US" dirty="0"/>
          </a:p>
        </p:txBody>
      </p:sp>
      <p:sp>
        <p:nvSpPr>
          <p:cNvPr id="3" name="Content Placeholder 2"/>
          <p:cNvSpPr>
            <a:spLocks noGrp="1"/>
          </p:cNvSpPr>
          <p:nvPr>
            <p:ph idx="1"/>
          </p:nvPr>
        </p:nvSpPr>
        <p:spPr/>
        <p:txBody>
          <a:bodyPr/>
          <a:lstStyle/>
          <a:p>
            <a:r>
              <a:rPr lang="en-US" dirty="0"/>
              <a:t>Administering a network can be a difficult task; administering a </a:t>
            </a:r>
            <a:r>
              <a:rPr lang="en-US" i="1" dirty="0"/>
              <a:t>secure</a:t>
            </a:r>
            <a:r>
              <a:rPr lang="en-US" dirty="0"/>
              <a:t> network can be even more challenging</a:t>
            </a:r>
            <a:r>
              <a:rPr lang="en-US" dirty="0" smtClean="0"/>
              <a:t>.</a:t>
            </a:r>
          </a:p>
          <a:p>
            <a:r>
              <a:rPr lang="en-US" b="1" dirty="0"/>
              <a:t>R</a:t>
            </a:r>
            <a:r>
              <a:rPr lang="en-US" b="1" dirty="0" smtClean="0"/>
              <a:t>ule-based </a:t>
            </a:r>
            <a:r>
              <a:rPr lang="en-US" b="1" dirty="0"/>
              <a:t>management</a:t>
            </a:r>
            <a:r>
              <a:rPr lang="en-US" dirty="0"/>
              <a:t> approach, which is the process of administration that relies on following procedural and technical rules, instead of creating security elements “on the fly</a:t>
            </a:r>
            <a:r>
              <a:rPr lang="en-US" dirty="0" smtClean="0"/>
              <a:t>.”</a:t>
            </a:r>
          </a:p>
          <a:p>
            <a:r>
              <a:rPr lang="en-US" dirty="0"/>
              <a:t>It is the role of the network administrator to follow a rule-based management approach. This typically involves following rules that address device security, monitoring and analyzing logs, network design management, and port security.</a:t>
            </a:r>
          </a:p>
        </p:txBody>
      </p:sp>
      <p:sp>
        <p:nvSpPr>
          <p:cNvPr id="4" name="Slide Number Placeholder 3"/>
          <p:cNvSpPr>
            <a:spLocks noGrp="1"/>
          </p:cNvSpPr>
          <p:nvPr>
            <p:ph type="sldNum" sz="quarter" idx="12"/>
          </p:nvPr>
        </p:nvSpPr>
        <p:spPr/>
        <p:txBody>
          <a:bodyPr/>
          <a:lstStyle/>
          <a:p>
            <a:fld id="{2147A394-642B-2B49-8619-699A6DD0CBD3}" type="slidenum">
              <a:rPr lang="en-US" smtClean="0"/>
              <a:t>14</a:t>
            </a:fld>
            <a:endParaRPr lang="en-US"/>
          </a:p>
        </p:txBody>
      </p:sp>
    </p:spTree>
    <p:extLst>
      <p:ext uri="{BB962C8B-B14F-4D97-AF65-F5344CB8AC3E}">
        <p14:creationId xmlns:p14="http://schemas.microsoft.com/office/powerpoint/2010/main" val="166264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administration principles</a:t>
            </a:r>
          </a:p>
        </p:txBody>
      </p:sp>
      <p:pic>
        <p:nvPicPr>
          <p:cNvPr id="6" name="Picture 5"/>
          <p:cNvPicPr>
            <a:picLocks noChangeAspect="1"/>
          </p:cNvPicPr>
          <p:nvPr/>
        </p:nvPicPr>
        <p:blipFill>
          <a:blip r:embed="rId2"/>
          <a:stretch>
            <a:fillRect/>
          </a:stretch>
        </p:blipFill>
        <p:spPr>
          <a:xfrm>
            <a:off x="1191592" y="1555750"/>
            <a:ext cx="9263700" cy="4407728"/>
          </a:xfrm>
          <a:prstGeom prst="rect">
            <a:avLst/>
          </a:prstGeom>
        </p:spPr>
      </p:pic>
      <p:sp>
        <p:nvSpPr>
          <p:cNvPr id="7" name="TextBox 6"/>
          <p:cNvSpPr txBox="1"/>
          <p:nvPr/>
        </p:nvSpPr>
        <p:spPr>
          <a:xfrm>
            <a:off x="4181550" y="5963478"/>
            <a:ext cx="3283784" cy="369332"/>
          </a:xfrm>
          <a:prstGeom prst="rect">
            <a:avLst/>
          </a:prstGeom>
          <a:noFill/>
        </p:spPr>
        <p:txBody>
          <a:bodyPr wrap="none" rtlCol="0">
            <a:spAutoFit/>
          </a:bodyPr>
          <a:lstStyle/>
          <a:p>
            <a:r>
              <a:rPr lang="en-US" dirty="0" smtClean="0"/>
              <a:t>Secure </a:t>
            </a:r>
            <a:r>
              <a:rPr lang="en-US" smtClean="0"/>
              <a:t>router configuration tasks</a:t>
            </a:r>
            <a:endParaRPr lang="en-US"/>
          </a:p>
        </p:txBody>
      </p:sp>
      <p:sp>
        <p:nvSpPr>
          <p:cNvPr id="3" name="Slide Number Placeholder 2"/>
          <p:cNvSpPr>
            <a:spLocks noGrp="1"/>
          </p:cNvSpPr>
          <p:nvPr>
            <p:ph type="sldNum" sz="quarter" idx="12"/>
          </p:nvPr>
        </p:nvSpPr>
        <p:spPr/>
        <p:txBody>
          <a:bodyPr/>
          <a:lstStyle/>
          <a:p>
            <a:fld id="{2147A394-642B-2B49-8619-699A6DD0CBD3}" type="slidenum">
              <a:rPr lang="en-US" smtClean="0"/>
              <a:t>15</a:t>
            </a:fld>
            <a:endParaRPr lang="en-US"/>
          </a:p>
        </p:txBody>
      </p:sp>
    </p:spTree>
    <p:extLst>
      <p:ext uri="{BB962C8B-B14F-4D97-AF65-F5344CB8AC3E}">
        <p14:creationId xmlns:p14="http://schemas.microsoft.com/office/powerpoint/2010/main" val="1005837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administration principles</a:t>
            </a:r>
          </a:p>
        </p:txBody>
      </p:sp>
      <p:sp>
        <p:nvSpPr>
          <p:cNvPr id="3" name="Content Placeholder 2"/>
          <p:cNvSpPr>
            <a:spLocks noGrp="1"/>
          </p:cNvSpPr>
          <p:nvPr>
            <p:ph idx="1"/>
          </p:nvPr>
        </p:nvSpPr>
        <p:spPr/>
        <p:txBody>
          <a:bodyPr/>
          <a:lstStyle/>
          <a:p>
            <a:r>
              <a:rPr lang="en-US" dirty="0" smtClean="0"/>
              <a:t>Flood guard – prevents against </a:t>
            </a:r>
            <a:r>
              <a:rPr lang="en-US" dirty="0" err="1" smtClean="0"/>
              <a:t>DoS</a:t>
            </a:r>
            <a:r>
              <a:rPr lang="en-US" dirty="0" smtClean="0"/>
              <a:t>, </a:t>
            </a:r>
            <a:r>
              <a:rPr lang="en-US" dirty="0" err="1" smtClean="0"/>
              <a:t>DDoS</a:t>
            </a:r>
            <a:r>
              <a:rPr lang="en-US" dirty="0" smtClean="0"/>
              <a:t>, SYN flood attacks.</a:t>
            </a:r>
          </a:p>
          <a:p>
            <a:r>
              <a:rPr lang="en-US" dirty="0"/>
              <a:t>A flood guard is a feature that controls a device’s tolerance for unanswered service requests and helps to prevent a </a:t>
            </a:r>
            <a:r>
              <a:rPr lang="en-US" dirty="0" err="1"/>
              <a:t>DoS</a:t>
            </a:r>
            <a:r>
              <a:rPr lang="en-US" dirty="0"/>
              <a:t> attack</a:t>
            </a:r>
            <a:r>
              <a:rPr lang="en-US" dirty="0" smtClean="0"/>
              <a:t>.</a:t>
            </a:r>
          </a:p>
          <a:p>
            <a:r>
              <a:rPr lang="en-US" dirty="0" smtClean="0"/>
              <a:t>For example - </a:t>
            </a:r>
            <a:r>
              <a:rPr lang="en-US" dirty="0"/>
              <a:t>A network administrator can set the maximum number of “developing” connections that the device will tolerate. Once that limit is reached, each inbound SYN directed to the affected server is intercepted and dropped, and an empty SYN+ACK packet is returned. </a:t>
            </a:r>
            <a:endParaRPr lang="en-US" dirty="0" smtClean="0"/>
          </a:p>
          <a:p>
            <a:r>
              <a:rPr lang="en-US" dirty="0"/>
              <a:t>Flood guards are commonly found on firewalls, intrusion detection systems (IDS), and intrusion prevention systems (IPS).</a:t>
            </a:r>
          </a:p>
        </p:txBody>
      </p:sp>
      <p:sp>
        <p:nvSpPr>
          <p:cNvPr id="4" name="Slide Number Placeholder 3"/>
          <p:cNvSpPr>
            <a:spLocks noGrp="1"/>
          </p:cNvSpPr>
          <p:nvPr>
            <p:ph type="sldNum" sz="quarter" idx="12"/>
          </p:nvPr>
        </p:nvSpPr>
        <p:spPr/>
        <p:txBody>
          <a:bodyPr/>
          <a:lstStyle/>
          <a:p>
            <a:fld id="{2147A394-642B-2B49-8619-699A6DD0CBD3}" type="slidenum">
              <a:rPr lang="en-US" smtClean="0"/>
              <a:t>16</a:t>
            </a:fld>
            <a:endParaRPr lang="en-US"/>
          </a:p>
        </p:txBody>
      </p:sp>
    </p:spTree>
    <p:extLst>
      <p:ext uri="{BB962C8B-B14F-4D97-AF65-F5344CB8AC3E}">
        <p14:creationId xmlns:p14="http://schemas.microsoft.com/office/powerpoint/2010/main" val="12567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administration principles</a:t>
            </a:r>
          </a:p>
        </p:txBody>
      </p:sp>
      <p:sp>
        <p:nvSpPr>
          <p:cNvPr id="3" name="Content Placeholder 2"/>
          <p:cNvSpPr>
            <a:spLocks noGrp="1"/>
          </p:cNvSpPr>
          <p:nvPr>
            <p:ph idx="1"/>
          </p:nvPr>
        </p:nvSpPr>
        <p:spPr/>
        <p:txBody>
          <a:bodyPr/>
          <a:lstStyle/>
          <a:p>
            <a:r>
              <a:rPr lang="en-US" dirty="0" smtClean="0"/>
              <a:t>Monitoring and analyzing logs</a:t>
            </a:r>
          </a:p>
          <a:p>
            <a:pPr lvl="1"/>
            <a:r>
              <a:rPr lang="en-US" dirty="0" smtClean="0"/>
              <a:t>Multiple devices generating logs</a:t>
            </a:r>
          </a:p>
          <a:p>
            <a:pPr lvl="1"/>
            <a:r>
              <a:rPr lang="en-US" dirty="0" smtClean="0"/>
              <a:t>Very large volume of data</a:t>
            </a:r>
          </a:p>
          <a:p>
            <a:pPr lvl="1"/>
            <a:r>
              <a:rPr lang="en-US" dirty="0" smtClean="0"/>
              <a:t>Different log formats</a:t>
            </a:r>
          </a:p>
          <a:p>
            <a:r>
              <a:rPr lang="en-US" dirty="0"/>
              <a:t>C</a:t>
            </a:r>
            <a:r>
              <a:rPr lang="en-US" dirty="0" smtClean="0"/>
              <a:t>entralized </a:t>
            </a:r>
            <a:r>
              <a:rPr lang="en-US" dirty="0"/>
              <a:t>device log </a:t>
            </a:r>
            <a:r>
              <a:rPr lang="en-US" dirty="0" smtClean="0"/>
              <a:t>analyzer – system that is designed </a:t>
            </a:r>
            <a:r>
              <a:rPr lang="en-US" dirty="0"/>
              <a:t>to collect and consolidate logs from multiple sources for easy analysis. </a:t>
            </a:r>
          </a:p>
        </p:txBody>
      </p:sp>
      <p:sp>
        <p:nvSpPr>
          <p:cNvPr id="4" name="Slide Number Placeholder 3"/>
          <p:cNvSpPr>
            <a:spLocks noGrp="1"/>
          </p:cNvSpPr>
          <p:nvPr>
            <p:ph type="sldNum" sz="quarter" idx="12"/>
          </p:nvPr>
        </p:nvSpPr>
        <p:spPr/>
        <p:txBody>
          <a:bodyPr/>
          <a:lstStyle/>
          <a:p>
            <a:fld id="{2147A394-642B-2B49-8619-699A6DD0CBD3}" type="slidenum">
              <a:rPr lang="en-US" smtClean="0"/>
              <a:t>17</a:t>
            </a:fld>
            <a:endParaRPr lang="en-US"/>
          </a:p>
        </p:txBody>
      </p:sp>
    </p:spTree>
    <p:extLst>
      <p:ext uri="{BB962C8B-B14F-4D97-AF65-F5344CB8AC3E}">
        <p14:creationId xmlns:p14="http://schemas.microsoft.com/office/powerpoint/2010/main" val="128447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administration principles</a:t>
            </a:r>
          </a:p>
        </p:txBody>
      </p:sp>
      <p:sp>
        <p:nvSpPr>
          <p:cNvPr id="3" name="Content Placeholder 2"/>
          <p:cNvSpPr>
            <a:spLocks noGrp="1"/>
          </p:cNvSpPr>
          <p:nvPr>
            <p:ph idx="1"/>
          </p:nvPr>
        </p:nvSpPr>
        <p:spPr/>
        <p:txBody>
          <a:bodyPr>
            <a:normAutofit lnSpcReduction="10000"/>
          </a:bodyPr>
          <a:lstStyle/>
          <a:p>
            <a:r>
              <a:rPr lang="en-US" dirty="0" smtClean="0"/>
              <a:t>Network design management - </a:t>
            </a:r>
            <a:r>
              <a:rPr lang="en-US" dirty="0"/>
              <a:t>n addition to device security and monitoring and analyzing logs, several network design management principles should be followed to ensure that security and the viability of the network are maintained</a:t>
            </a:r>
            <a:r>
              <a:rPr lang="en-US" dirty="0" smtClean="0"/>
              <a:t>.</a:t>
            </a:r>
          </a:p>
          <a:p>
            <a:pPr lvl="1"/>
            <a:r>
              <a:rPr lang="en-US" dirty="0" smtClean="0"/>
              <a:t>Network separation – Separate secure parts of the network from unsecure parts. </a:t>
            </a:r>
            <a:r>
              <a:rPr lang="en-US" dirty="0"/>
              <a:t>One way to provide network separation is to physically separate users by connecting them to different switches and routers. </a:t>
            </a:r>
            <a:endParaRPr lang="en-US" dirty="0" smtClean="0"/>
          </a:p>
          <a:p>
            <a:r>
              <a:rPr lang="en-US" dirty="0" smtClean="0"/>
              <a:t>Loop protection - </a:t>
            </a:r>
            <a:r>
              <a:rPr lang="en-US" dirty="0"/>
              <a:t>b</a:t>
            </a:r>
            <a:r>
              <a:rPr lang="en-US" dirty="0" smtClean="0"/>
              <a:t>roadcast </a:t>
            </a:r>
            <a:r>
              <a:rPr lang="en-US" dirty="0"/>
              <a:t>storms can cripple a </a:t>
            </a:r>
            <a:r>
              <a:rPr lang="en-US" dirty="0" smtClean="0"/>
              <a:t>network (specially when there is a loop in the network) </a:t>
            </a:r>
            <a:r>
              <a:rPr lang="en-US" dirty="0"/>
              <a:t>in a matter of seconds to the point that no legitimate traffic can occur</a:t>
            </a:r>
            <a:r>
              <a:rPr lang="en-US" dirty="0" smtClean="0"/>
              <a:t>. </a:t>
            </a:r>
            <a:r>
              <a:rPr lang="en-US" dirty="0"/>
              <a:t>Broadcast storms can be prevented with</a:t>
            </a:r>
            <a:r>
              <a:rPr lang="en-US" b="1" dirty="0"/>
              <a:t> </a:t>
            </a:r>
            <a:r>
              <a:rPr lang="en-US" dirty="0"/>
              <a:t>loop protection, which uses the IEEE 802.1d standard spanning-tree algorithm (STA</a:t>
            </a:r>
            <a:r>
              <a:rPr lang="en-US" dirty="0" smtClean="0"/>
              <a:t>) on switches.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18</a:t>
            </a:fld>
            <a:endParaRPr lang="en-US"/>
          </a:p>
        </p:txBody>
      </p:sp>
    </p:spTree>
    <p:extLst>
      <p:ext uri="{BB962C8B-B14F-4D97-AF65-F5344CB8AC3E}">
        <p14:creationId xmlns:p14="http://schemas.microsoft.com/office/powerpoint/2010/main" val="170182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administration principles</a:t>
            </a:r>
          </a:p>
        </p:txBody>
      </p:sp>
      <p:sp>
        <p:nvSpPr>
          <p:cNvPr id="3" name="Content Placeholder 2"/>
          <p:cNvSpPr>
            <a:spLocks noGrp="1"/>
          </p:cNvSpPr>
          <p:nvPr>
            <p:ph idx="1"/>
          </p:nvPr>
        </p:nvSpPr>
        <p:spPr/>
        <p:txBody>
          <a:bodyPr>
            <a:noAutofit/>
          </a:bodyPr>
          <a:lstStyle/>
          <a:p>
            <a:r>
              <a:rPr lang="en-US" sz="2400" dirty="0" smtClean="0"/>
              <a:t>VLAN management - It </a:t>
            </a:r>
            <a:r>
              <a:rPr lang="en-US" sz="2400" dirty="0"/>
              <a:t>is possible to segment a network by physical devices grouped into logical units through a virtual LAN (VLAN). This allows scattered users to be logically grouped together even though they may be attached to different switches, thus reducing network traffic and providing a degree of security</a:t>
            </a:r>
            <a:r>
              <a:rPr lang="en-US" sz="2400" dirty="0" smtClean="0"/>
              <a:t>.</a:t>
            </a:r>
          </a:p>
          <a:p>
            <a:r>
              <a:rPr lang="en-US" sz="2400" dirty="0" smtClean="0"/>
              <a:t>Port security</a:t>
            </a:r>
          </a:p>
          <a:p>
            <a:pPr lvl="1"/>
            <a:r>
              <a:rPr lang="en-US" sz="2000" dirty="0" smtClean="0"/>
              <a:t>Disabling unused interfaces</a:t>
            </a:r>
          </a:p>
          <a:p>
            <a:pPr lvl="1"/>
            <a:r>
              <a:rPr lang="en-US" sz="2000" dirty="0" smtClean="0"/>
              <a:t>MAC limiting and filtering</a:t>
            </a:r>
          </a:p>
          <a:p>
            <a:r>
              <a:rPr lang="en-US" sz="2400" dirty="0" smtClean="0"/>
              <a:t>IEEE 802.1x - </a:t>
            </a:r>
            <a:r>
              <a:rPr lang="en-US" sz="2400" dirty="0"/>
              <a:t>standard provides the highest degree of port security by implementing port-based authentication. </a:t>
            </a:r>
            <a:endParaRPr lang="en-US" sz="2400" dirty="0" smtClean="0"/>
          </a:p>
          <a:p>
            <a:pPr lvl="1"/>
            <a:r>
              <a:rPr lang="en-US" sz="2000" dirty="0"/>
              <a:t>authenticates users on a per-switch port basis by permitting access to valid users but effectively disabling the port if authentication fails</a:t>
            </a:r>
            <a:r>
              <a:rPr lang="en-US" sz="2000" dirty="0" smtClean="0"/>
              <a:t>.</a:t>
            </a:r>
          </a:p>
          <a:p>
            <a:pPr lvl="1"/>
            <a:r>
              <a:rPr lang="en-US" sz="2000" dirty="0"/>
              <a:t>prevents an unauthenticated device from receiving any network traffic until its identity can be verified</a:t>
            </a:r>
            <a:r>
              <a:rPr lang="en-US" sz="2000" dirty="0" smtClean="0"/>
              <a:t>.</a:t>
            </a:r>
          </a:p>
          <a:p>
            <a:pPr lvl="1"/>
            <a:endParaRPr lang="en-US" sz="2000" dirty="0" smtClean="0"/>
          </a:p>
          <a:p>
            <a:pPr lvl="1"/>
            <a:endParaRPr lang="en-US" sz="2000" dirty="0"/>
          </a:p>
        </p:txBody>
      </p:sp>
      <p:sp>
        <p:nvSpPr>
          <p:cNvPr id="4" name="Slide Number Placeholder 3"/>
          <p:cNvSpPr>
            <a:spLocks noGrp="1"/>
          </p:cNvSpPr>
          <p:nvPr>
            <p:ph type="sldNum" sz="quarter" idx="12"/>
          </p:nvPr>
        </p:nvSpPr>
        <p:spPr/>
        <p:txBody>
          <a:bodyPr/>
          <a:lstStyle/>
          <a:p>
            <a:fld id="{2147A394-642B-2B49-8619-699A6DD0CBD3}" type="slidenum">
              <a:rPr lang="en-US" smtClean="0"/>
              <a:t>19</a:t>
            </a:fld>
            <a:endParaRPr lang="en-US"/>
          </a:p>
        </p:txBody>
      </p:sp>
    </p:spTree>
    <p:extLst>
      <p:ext uri="{BB962C8B-B14F-4D97-AF65-F5344CB8AC3E}">
        <p14:creationId xmlns:p14="http://schemas.microsoft.com/office/powerpoint/2010/main" val="21453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network protocols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most common protocol used today for both LAN and Internet is TCP/IP.</a:t>
            </a:r>
          </a:p>
          <a:p>
            <a:r>
              <a:rPr lang="en-US" dirty="0" smtClean="0"/>
              <a:t>Internet Control Message Protocol (ICMP) – used to exchange low level control messages at the network layer.</a:t>
            </a:r>
            <a:r>
              <a:rPr lang="en-US" dirty="0"/>
              <a:t> </a:t>
            </a:r>
            <a:r>
              <a:rPr lang="en-US" dirty="0" smtClean="0"/>
              <a:t>Possible attacks over ICMP</a:t>
            </a:r>
          </a:p>
          <a:p>
            <a:pPr lvl="1"/>
            <a:r>
              <a:rPr lang="en-US" dirty="0"/>
              <a:t>Network </a:t>
            </a:r>
            <a:r>
              <a:rPr lang="en-US" dirty="0" smtClean="0"/>
              <a:t>discovery - An </a:t>
            </a:r>
            <a:r>
              <a:rPr lang="en-US" dirty="0"/>
              <a:t>attacker can use ICMP messages as one of the first steps in reconnaissance to discover information about the hosts that are part of the network</a:t>
            </a:r>
            <a:r>
              <a:rPr lang="en-US" dirty="0" smtClean="0"/>
              <a:t>.</a:t>
            </a:r>
          </a:p>
          <a:p>
            <a:pPr lvl="1"/>
            <a:r>
              <a:rPr lang="en-US" dirty="0"/>
              <a:t>Smurf </a:t>
            </a:r>
            <a:r>
              <a:rPr lang="en-US" dirty="0" smtClean="0"/>
              <a:t>attack - Attackers </a:t>
            </a:r>
            <a:r>
              <a:rPr lang="en-US" dirty="0"/>
              <a:t>can broadcast a </a:t>
            </a:r>
            <a:r>
              <a:rPr lang="en-US" i="1" dirty="0"/>
              <a:t>ping</a:t>
            </a:r>
            <a:r>
              <a:rPr lang="en-US" dirty="0"/>
              <a:t> request (which uses ICMP) to all computers on the network but change the address from which the request came to that of the target. </a:t>
            </a:r>
            <a:endParaRPr lang="en-US" dirty="0" smtClean="0"/>
          </a:p>
          <a:p>
            <a:pPr lvl="1"/>
            <a:r>
              <a:rPr lang="en-US" dirty="0"/>
              <a:t>ICMP redirect </a:t>
            </a:r>
            <a:r>
              <a:rPr lang="en-US" dirty="0" smtClean="0"/>
              <a:t>attack - In </a:t>
            </a:r>
            <a:r>
              <a:rPr lang="en-US" dirty="0"/>
              <a:t>this attack, an ICMP redirect packet is sent to the victim that asks the host to send its packets to another “router,” which is actually a malicious device</a:t>
            </a:r>
            <a:r>
              <a:rPr lang="en-US" dirty="0" smtClean="0"/>
              <a:t>.</a:t>
            </a:r>
          </a:p>
          <a:p>
            <a:pPr lvl="1"/>
            <a:r>
              <a:rPr lang="en-US" dirty="0"/>
              <a:t>Ping of </a:t>
            </a:r>
            <a:r>
              <a:rPr lang="en-US" dirty="0" smtClean="0"/>
              <a:t>death - A </a:t>
            </a:r>
            <a:r>
              <a:rPr lang="en-US" dirty="0"/>
              <a:t>malformed ICMP </a:t>
            </a:r>
            <a:r>
              <a:rPr lang="en-US" i="1" dirty="0"/>
              <a:t>ping</a:t>
            </a:r>
            <a:r>
              <a:rPr lang="en-US" dirty="0"/>
              <a:t> that exceeds the size of an IP packet is sent to the victim’s computer. This can cause the host to crash.</a:t>
            </a:r>
            <a:endParaRPr lang="en-US" dirty="0" smtClean="0"/>
          </a:p>
        </p:txBody>
      </p:sp>
      <p:sp>
        <p:nvSpPr>
          <p:cNvPr id="4" name="Slide Number Placeholder 3"/>
          <p:cNvSpPr>
            <a:spLocks noGrp="1"/>
          </p:cNvSpPr>
          <p:nvPr>
            <p:ph type="sldNum" sz="quarter" idx="12"/>
          </p:nvPr>
        </p:nvSpPr>
        <p:spPr/>
        <p:txBody>
          <a:bodyPr/>
          <a:lstStyle/>
          <a:p>
            <a:fld id="{2147A394-642B-2B49-8619-699A6DD0CBD3}" type="slidenum">
              <a:rPr lang="en-US" smtClean="0"/>
              <a:t>2</a:t>
            </a:fld>
            <a:endParaRPr lang="en-US"/>
          </a:p>
        </p:txBody>
      </p:sp>
    </p:spTree>
    <p:extLst>
      <p:ext uri="{BB962C8B-B14F-4D97-AF65-F5344CB8AC3E}">
        <p14:creationId xmlns:p14="http://schemas.microsoft.com/office/powerpoint/2010/main" val="78219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administration principles</a:t>
            </a:r>
          </a:p>
        </p:txBody>
      </p:sp>
      <p:pic>
        <p:nvPicPr>
          <p:cNvPr id="4" name="Picture 3"/>
          <p:cNvPicPr>
            <a:picLocks noChangeAspect="1"/>
          </p:cNvPicPr>
          <p:nvPr/>
        </p:nvPicPr>
        <p:blipFill>
          <a:blip r:embed="rId2"/>
          <a:stretch>
            <a:fillRect/>
          </a:stretch>
        </p:blipFill>
        <p:spPr>
          <a:xfrm>
            <a:off x="1522895" y="1713600"/>
            <a:ext cx="9002555" cy="2381321"/>
          </a:xfrm>
          <a:prstGeom prst="rect">
            <a:avLst/>
          </a:prstGeom>
        </p:spPr>
      </p:pic>
      <p:sp>
        <p:nvSpPr>
          <p:cNvPr id="5" name="Rectangle 4"/>
          <p:cNvSpPr/>
          <p:nvPr/>
        </p:nvSpPr>
        <p:spPr>
          <a:xfrm>
            <a:off x="679174" y="4826675"/>
            <a:ext cx="10270435" cy="2031325"/>
          </a:xfrm>
          <a:prstGeom prst="rect">
            <a:avLst/>
          </a:prstGeom>
        </p:spPr>
        <p:txBody>
          <a:bodyPr wrap="square">
            <a:spAutoFit/>
          </a:bodyPr>
          <a:lstStyle/>
          <a:p>
            <a:r>
              <a:rPr lang="en-US" dirty="0">
                <a:solidFill>
                  <a:srgbClr val="000000"/>
                </a:solidFill>
                <a:latin typeface="verdana" charset="0"/>
              </a:rPr>
              <a:t>Although IEEE 802.1x is commonly used on wireless networks, it can be used for wired networks as well. For example, in a public conference room, an RJ-45 network connection may be accessible to both trusted employees and untrusted public users. IEEE 802.1x permits the trusted employees to access both the secure internal corporate network and the Internet, while restricting public users to Internet access only from the same network connection.</a:t>
            </a:r>
            <a:r>
              <a:rPr lang="en-US" dirty="0"/>
              <a:t/>
            </a:r>
            <a:br>
              <a:rPr lang="en-US" dirty="0"/>
            </a:br>
            <a:endParaRPr lang="en-US" dirty="0"/>
          </a:p>
        </p:txBody>
      </p:sp>
      <p:sp>
        <p:nvSpPr>
          <p:cNvPr id="6" name="TextBox 5"/>
          <p:cNvSpPr txBox="1"/>
          <p:nvPr/>
        </p:nvSpPr>
        <p:spPr>
          <a:xfrm>
            <a:off x="4962018" y="4208776"/>
            <a:ext cx="2022798" cy="369332"/>
          </a:xfrm>
          <a:prstGeom prst="rect">
            <a:avLst/>
          </a:prstGeom>
          <a:noFill/>
        </p:spPr>
        <p:txBody>
          <a:bodyPr wrap="none" rtlCol="0">
            <a:spAutoFit/>
          </a:bodyPr>
          <a:lstStyle/>
          <a:p>
            <a:r>
              <a:rPr lang="en-US" dirty="0" smtClean="0"/>
              <a:t>IEEE 802.1x process</a:t>
            </a:r>
            <a:endParaRPr lang="en-US" dirty="0"/>
          </a:p>
        </p:txBody>
      </p:sp>
      <p:sp>
        <p:nvSpPr>
          <p:cNvPr id="3" name="Slide Number Placeholder 2"/>
          <p:cNvSpPr>
            <a:spLocks noGrp="1"/>
          </p:cNvSpPr>
          <p:nvPr>
            <p:ph type="sldNum" sz="quarter" idx="12"/>
          </p:nvPr>
        </p:nvSpPr>
        <p:spPr/>
        <p:txBody>
          <a:bodyPr/>
          <a:lstStyle/>
          <a:p>
            <a:fld id="{2147A394-642B-2B49-8619-699A6DD0CBD3}" type="slidenum">
              <a:rPr lang="en-US" smtClean="0"/>
              <a:t>20</a:t>
            </a:fld>
            <a:endParaRPr lang="en-US"/>
          </a:p>
        </p:txBody>
      </p:sp>
    </p:spTree>
    <p:extLst>
      <p:ext uri="{BB962C8B-B14F-4D97-AF65-F5344CB8AC3E}">
        <p14:creationId xmlns:p14="http://schemas.microsoft.com/office/powerpoint/2010/main" val="47894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network applications &amp; platforms</a:t>
            </a:r>
            <a:endParaRPr lang="en-US" dirty="0"/>
          </a:p>
        </p:txBody>
      </p:sp>
      <p:sp>
        <p:nvSpPr>
          <p:cNvPr id="3" name="Content Placeholder 2"/>
          <p:cNvSpPr>
            <a:spLocks noGrp="1"/>
          </p:cNvSpPr>
          <p:nvPr>
            <p:ph idx="1"/>
          </p:nvPr>
        </p:nvSpPr>
        <p:spPr>
          <a:xfrm>
            <a:off x="838200" y="1825625"/>
            <a:ext cx="10515600" cy="1500671"/>
          </a:xfrm>
        </p:spPr>
        <p:txBody>
          <a:bodyPr/>
          <a:lstStyle/>
          <a:p>
            <a:r>
              <a:rPr lang="en-US" dirty="0" smtClean="0"/>
              <a:t>IP telephony - </a:t>
            </a:r>
            <a:r>
              <a:rPr lang="en-US" dirty="0"/>
              <a:t> data-based IP network to add digital voice clients and new voice applications onto the IP network</a:t>
            </a:r>
            <a:r>
              <a:rPr lang="en-US" dirty="0" smtClean="0"/>
              <a:t>.</a:t>
            </a:r>
          </a:p>
        </p:txBody>
      </p:sp>
      <p:pic>
        <p:nvPicPr>
          <p:cNvPr id="4" name="Picture 3"/>
          <p:cNvPicPr>
            <a:picLocks noChangeAspect="1"/>
          </p:cNvPicPr>
          <p:nvPr/>
        </p:nvPicPr>
        <p:blipFill>
          <a:blip r:embed="rId2"/>
          <a:stretch>
            <a:fillRect/>
          </a:stretch>
        </p:blipFill>
        <p:spPr>
          <a:xfrm>
            <a:off x="1774687" y="2825129"/>
            <a:ext cx="8759864" cy="3164854"/>
          </a:xfrm>
          <a:prstGeom prst="rect">
            <a:avLst/>
          </a:prstGeom>
        </p:spPr>
      </p:pic>
      <p:sp>
        <p:nvSpPr>
          <p:cNvPr id="5" name="TextBox 4"/>
          <p:cNvSpPr txBox="1"/>
          <p:nvPr/>
        </p:nvSpPr>
        <p:spPr>
          <a:xfrm>
            <a:off x="4730818" y="6122504"/>
            <a:ext cx="2730363" cy="369332"/>
          </a:xfrm>
          <a:prstGeom prst="rect">
            <a:avLst/>
          </a:prstGeom>
          <a:noFill/>
        </p:spPr>
        <p:txBody>
          <a:bodyPr wrap="none" rtlCol="0">
            <a:spAutoFit/>
          </a:bodyPr>
          <a:lstStyle/>
          <a:p>
            <a:r>
              <a:rPr lang="en-US" dirty="0" smtClean="0"/>
              <a:t>IP telephony vulnerabilities</a:t>
            </a:r>
            <a:endParaRPr lang="en-US" dirty="0"/>
          </a:p>
        </p:txBody>
      </p:sp>
      <p:sp>
        <p:nvSpPr>
          <p:cNvPr id="6" name="Slide Number Placeholder 5"/>
          <p:cNvSpPr>
            <a:spLocks noGrp="1"/>
          </p:cNvSpPr>
          <p:nvPr>
            <p:ph type="sldNum" sz="quarter" idx="12"/>
          </p:nvPr>
        </p:nvSpPr>
        <p:spPr/>
        <p:txBody>
          <a:bodyPr/>
          <a:lstStyle/>
          <a:p>
            <a:fld id="{2147A394-642B-2B49-8619-699A6DD0CBD3}" type="slidenum">
              <a:rPr lang="en-US" smtClean="0"/>
              <a:t>21</a:t>
            </a:fld>
            <a:endParaRPr lang="en-US"/>
          </a:p>
        </p:txBody>
      </p:sp>
    </p:spTree>
    <p:extLst>
      <p:ext uri="{BB962C8B-B14F-4D97-AF65-F5344CB8AC3E}">
        <p14:creationId xmlns:p14="http://schemas.microsoft.com/office/powerpoint/2010/main" val="180712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network applications &amp; platforms</a:t>
            </a:r>
          </a:p>
        </p:txBody>
      </p:sp>
      <p:sp>
        <p:nvSpPr>
          <p:cNvPr id="3" name="Content Placeholder 2"/>
          <p:cNvSpPr>
            <a:spLocks noGrp="1"/>
          </p:cNvSpPr>
          <p:nvPr>
            <p:ph idx="1"/>
          </p:nvPr>
        </p:nvSpPr>
        <p:spPr>
          <a:xfrm>
            <a:off x="838200" y="1825625"/>
            <a:ext cx="10515600" cy="2017505"/>
          </a:xfrm>
        </p:spPr>
        <p:txBody>
          <a:bodyPr/>
          <a:lstStyle/>
          <a:p>
            <a:r>
              <a:rPr lang="en-US" dirty="0" smtClean="0"/>
              <a:t>Virtualization - </a:t>
            </a:r>
            <a:r>
              <a:rPr lang="en-US" dirty="0"/>
              <a:t>a means of managing and presenting computer resources by function without regard to their physical layout or location. For example, computer storage devices on a SAN can be virtualized so that multiple physical storage devices can be viewed as a single logical unit.</a:t>
            </a:r>
          </a:p>
        </p:txBody>
      </p:sp>
      <p:pic>
        <p:nvPicPr>
          <p:cNvPr id="4" name="Picture 3"/>
          <p:cNvPicPr>
            <a:picLocks noChangeAspect="1"/>
          </p:cNvPicPr>
          <p:nvPr/>
        </p:nvPicPr>
        <p:blipFill>
          <a:blip r:embed="rId2"/>
          <a:stretch>
            <a:fillRect/>
          </a:stretch>
        </p:blipFill>
        <p:spPr>
          <a:xfrm>
            <a:off x="2159000" y="3978067"/>
            <a:ext cx="7874000" cy="2286000"/>
          </a:xfrm>
          <a:prstGeom prst="rect">
            <a:avLst/>
          </a:prstGeom>
        </p:spPr>
      </p:pic>
      <p:sp>
        <p:nvSpPr>
          <p:cNvPr id="5" name="Slide Number Placeholder 4"/>
          <p:cNvSpPr>
            <a:spLocks noGrp="1"/>
          </p:cNvSpPr>
          <p:nvPr>
            <p:ph type="sldNum" sz="quarter" idx="12"/>
          </p:nvPr>
        </p:nvSpPr>
        <p:spPr/>
        <p:txBody>
          <a:bodyPr/>
          <a:lstStyle/>
          <a:p>
            <a:fld id="{2147A394-642B-2B49-8619-699A6DD0CBD3}" type="slidenum">
              <a:rPr lang="en-US" smtClean="0"/>
              <a:t>22</a:t>
            </a:fld>
            <a:endParaRPr lang="en-US"/>
          </a:p>
        </p:txBody>
      </p:sp>
    </p:spTree>
    <p:extLst>
      <p:ext uri="{BB962C8B-B14F-4D97-AF65-F5344CB8AC3E}">
        <p14:creationId xmlns:p14="http://schemas.microsoft.com/office/powerpoint/2010/main" val="41186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network applications &amp; platforms</a:t>
            </a:r>
          </a:p>
        </p:txBody>
      </p:sp>
      <p:sp>
        <p:nvSpPr>
          <p:cNvPr id="3" name="Content Placeholder 2"/>
          <p:cNvSpPr>
            <a:spLocks noGrp="1"/>
          </p:cNvSpPr>
          <p:nvPr>
            <p:ph idx="1"/>
          </p:nvPr>
        </p:nvSpPr>
        <p:spPr/>
        <p:txBody>
          <a:bodyPr>
            <a:normAutofit/>
          </a:bodyPr>
          <a:lstStyle/>
          <a:p>
            <a:r>
              <a:rPr lang="en-US" dirty="0" smtClean="0"/>
              <a:t>Security related advantages</a:t>
            </a:r>
          </a:p>
          <a:p>
            <a:pPr lvl="1"/>
            <a:r>
              <a:rPr lang="en-US" dirty="0" smtClean="0"/>
              <a:t>One </a:t>
            </a:r>
            <a:r>
              <a:rPr lang="en-US" dirty="0"/>
              <a:t>virtual machine can virtually attack another virtual machine on the same host system to determine vulnerabilities and security settings. This is possible because all of the virtual machines can be connected through a virtual network</a:t>
            </a:r>
            <a:r>
              <a:rPr lang="en-US" dirty="0" smtClean="0"/>
              <a:t>.</a:t>
            </a:r>
          </a:p>
          <a:p>
            <a:pPr lvl="1"/>
            <a:r>
              <a:rPr lang="en-US" dirty="0"/>
              <a:t>A virtual machine can be used to test for potential malware. A suspicious program can be loaded into an isolated virtual machine and executed (</a:t>
            </a:r>
            <a:r>
              <a:rPr lang="en-US" b="1" dirty="0"/>
              <a:t>sandboxing</a:t>
            </a:r>
            <a:r>
              <a:rPr lang="en-US" dirty="0"/>
              <a:t>). If the program is malware, it will impact only the virtual machine, and it can easily be erased and a snapshot reinstalled. </a:t>
            </a:r>
            <a:endParaRPr lang="en-US" dirty="0" smtClean="0"/>
          </a:p>
        </p:txBody>
      </p:sp>
      <p:sp>
        <p:nvSpPr>
          <p:cNvPr id="4" name="Slide Number Placeholder 3"/>
          <p:cNvSpPr>
            <a:spLocks noGrp="1"/>
          </p:cNvSpPr>
          <p:nvPr>
            <p:ph type="sldNum" sz="quarter" idx="12"/>
          </p:nvPr>
        </p:nvSpPr>
        <p:spPr/>
        <p:txBody>
          <a:bodyPr/>
          <a:lstStyle/>
          <a:p>
            <a:fld id="{2147A394-642B-2B49-8619-699A6DD0CBD3}" type="slidenum">
              <a:rPr lang="en-US" smtClean="0"/>
              <a:t>23</a:t>
            </a:fld>
            <a:endParaRPr lang="en-US"/>
          </a:p>
        </p:txBody>
      </p:sp>
    </p:spTree>
    <p:extLst>
      <p:ext uri="{BB962C8B-B14F-4D97-AF65-F5344CB8AC3E}">
        <p14:creationId xmlns:p14="http://schemas.microsoft.com/office/powerpoint/2010/main" val="863428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network applications &amp; platforms</a:t>
            </a:r>
          </a:p>
        </p:txBody>
      </p:sp>
      <p:sp>
        <p:nvSpPr>
          <p:cNvPr id="3" name="Content Placeholder 2"/>
          <p:cNvSpPr>
            <a:spLocks noGrp="1"/>
          </p:cNvSpPr>
          <p:nvPr>
            <p:ph idx="1"/>
          </p:nvPr>
        </p:nvSpPr>
        <p:spPr/>
        <p:txBody>
          <a:bodyPr/>
          <a:lstStyle/>
          <a:p>
            <a:r>
              <a:rPr lang="en-US" dirty="0"/>
              <a:t>Security concerns</a:t>
            </a:r>
          </a:p>
          <a:p>
            <a:pPr lvl="1"/>
            <a:r>
              <a:rPr lang="en-US" dirty="0"/>
              <a:t>Not all hypervisors have the necessary security controls to keep out determined attackers. If a single hypervisor is compromised, multiple virtual servers will be at risk</a:t>
            </a:r>
            <a:r>
              <a:rPr lang="en-US" dirty="0" smtClean="0"/>
              <a:t>.</a:t>
            </a:r>
          </a:p>
          <a:p>
            <a:pPr lvl="1"/>
            <a:r>
              <a:rPr lang="en-US" dirty="0"/>
              <a:t>Virtual machines must be protected from both outside networks and other virtual machines on the same physical computer</a:t>
            </a:r>
            <a:r>
              <a:rPr lang="en-US" dirty="0" smtClean="0"/>
              <a:t>.</a:t>
            </a:r>
          </a:p>
          <a:p>
            <a:pPr lvl="1"/>
            <a:r>
              <a:rPr lang="en-US" dirty="0"/>
              <a:t>A guest operating system that has remained dormant for a period of time may not contain the latest patches and other security updates, even though the same underlying host operating system has been updated. When the guest is launched, it will be vulnerable until properly updated.</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24</a:t>
            </a:fld>
            <a:endParaRPr lang="en-US"/>
          </a:p>
        </p:txBody>
      </p:sp>
    </p:spTree>
    <p:extLst>
      <p:ext uri="{BB962C8B-B14F-4D97-AF65-F5344CB8AC3E}">
        <p14:creationId xmlns:p14="http://schemas.microsoft.com/office/powerpoint/2010/main" val="109732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network applications &amp; platforms</a:t>
            </a:r>
          </a:p>
        </p:txBody>
      </p:sp>
      <p:sp>
        <p:nvSpPr>
          <p:cNvPr id="3" name="Content Placeholder 2"/>
          <p:cNvSpPr>
            <a:spLocks noGrp="1"/>
          </p:cNvSpPr>
          <p:nvPr>
            <p:ph idx="1"/>
          </p:nvPr>
        </p:nvSpPr>
        <p:spPr/>
        <p:txBody>
          <a:bodyPr>
            <a:noAutofit/>
          </a:bodyPr>
          <a:lstStyle/>
          <a:p>
            <a:r>
              <a:rPr lang="en-US" sz="2000" dirty="0" smtClean="0"/>
              <a:t>Cloud computing - </a:t>
            </a:r>
            <a:r>
              <a:rPr lang="en-US" sz="2000" dirty="0"/>
              <a:t>which is a pay-per-use computing model in which customers pay only for the online computing resources they need, has emerged as a revolutionary concept that can dramatically impact all areas of IT, including network design, applications, procedures, and even personnel</a:t>
            </a:r>
            <a:r>
              <a:rPr lang="en-US" sz="2000" dirty="0" smtClean="0"/>
              <a:t>.</a:t>
            </a:r>
          </a:p>
          <a:p>
            <a:r>
              <a:rPr lang="en-US" sz="2000" dirty="0" smtClean="0"/>
              <a:t>Public cloud, community cloud, private cloud, hybrid cloud</a:t>
            </a:r>
          </a:p>
          <a:p>
            <a:r>
              <a:rPr lang="en-US" sz="2000" dirty="0"/>
              <a:t>Software as a Service (SaaS). In this model the cloud computing vendor provides access to the vendor’s software applications running on a cloud infrastructure. These applications, which can be accessed through a web browser, do not require any installation, configuration, upgrading, or management from the user</a:t>
            </a:r>
            <a:r>
              <a:rPr lang="en-US" sz="2000" dirty="0" smtClean="0"/>
              <a:t>.</a:t>
            </a:r>
          </a:p>
          <a:p>
            <a:r>
              <a:rPr lang="en-US" sz="2000" dirty="0"/>
              <a:t>Platform as a Service (</a:t>
            </a:r>
            <a:r>
              <a:rPr lang="en-US" sz="2000" dirty="0" err="1"/>
              <a:t>PaaS</a:t>
            </a:r>
            <a:r>
              <a:rPr lang="en-US" sz="2000" dirty="0"/>
              <a:t>). Unlike SaaS, in which the application software belonging to the cloud computing vendor is used, in </a:t>
            </a:r>
            <a:r>
              <a:rPr lang="en-US" sz="2000" dirty="0" err="1"/>
              <a:t>PaaS</a:t>
            </a:r>
            <a:r>
              <a:rPr lang="en-US" sz="2000" dirty="0"/>
              <a:t> consumers can install and run their own specialized applications on the cloud computing network. Although customers have control over the deployed applications, they do not manage or configure any of the underlying cloud infrastructure (network, servers, operating systems, storage, etc</a:t>
            </a:r>
            <a:r>
              <a:rPr lang="en-US" sz="2000" dirty="0" smtClean="0"/>
              <a:t>.)</a:t>
            </a:r>
            <a:r>
              <a:rPr lang="en-US" sz="2000" dirty="0"/>
              <a:t/>
            </a:r>
            <a:br>
              <a:rPr lang="en-US" sz="2000" dirty="0"/>
            </a:br>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2147A394-642B-2B49-8619-699A6DD0CBD3}" type="slidenum">
              <a:rPr lang="en-US" smtClean="0"/>
              <a:t>25</a:t>
            </a:fld>
            <a:endParaRPr lang="en-US"/>
          </a:p>
        </p:txBody>
      </p:sp>
    </p:spTree>
    <p:extLst>
      <p:ext uri="{BB962C8B-B14F-4D97-AF65-F5344CB8AC3E}">
        <p14:creationId xmlns:p14="http://schemas.microsoft.com/office/powerpoint/2010/main" val="171177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network applications &amp; platforms</a:t>
            </a:r>
          </a:p>
        </p:txBody>
      </p:sp>
      <p:sp>
        <p:nvSpPr>
          <p:cNvPr id="3" name="Content Placeholder 2"/>
          <p:cNvSpPr>
            <a:spLocks noGrp="1"/>
          </p:cNvSpPr>
          <p:nvPr>
            <p:ph idx="1"/>
          </p:nvPr>
        </p:nvSpPr>
        <p:spPr/>
        <p:txBody>
          <a:bodyPr>
            <a:normAutofit/>
          </a:bodyPr>
          <a:lstStyle/>
          <a:p>
            <a:r>
              <a:rPr lang="en-US" sz="2400" dirty="0"/>
              <a:t>Infrastructure as a Service (</a:t>
            </a:r>
            <a:r>
              <a:rPr lang="en-US" sz="2400" dirty="0" err="1"/>
              <a:t>IaaS</a:t>
            </a:r>
            <a:r>
              <a:rPr lang="en-US" sz="2400" dirty="0"/>
              <a:t>). In this model, the customer has the highest level of control. The cloud computing vendor allows customers to deploy and run their own software, including operating systems and applications. Consumers have some control over the operating systems, storage, and their installed applications, but do not manage or control the underlying cloud infrastructure</a:t>
            </a:r>
            <a:r>
              <a:rPr lang="en-US" sz="2400" dirty="0" smtClean="0"/>
              <a:t>.</a:t>
            </a:r>
          </a:p>
          <a:p>
            <a:r>
              <a:rPr lang="en-US" sz="2400" dirty="0"/>
              <a:t>Despite its impact on IT, cloud computing raises significant security concerns. It is important that the cloud provider guarantee that the means are in place by which authorized users are given access while imposters are denied. Also, all transmissions to and from “the cloud” must be adequately protected. Finally, the customer’s data must be properly isolated from that of other customers, and the highest level of application availability and security must be maintained.</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2147A394-642B-2B49-8619-699A6DD0CBD3}" type="slidenum">
              <a:rPr lang="en-US" smtClean="0"/>
              <a:t>26</a:t>
            </a:fld>
            <a:endParaRPr lang="en-US"/>
          </a:p>
        </p:txBody>
      </p:sp>
    </p:spTree>
    <p:extLst>
      <p:ext uri="{BB962C8B-B14F-4D97-AF65-F5344CB8AC3E}">
        <p14:creationId xmlns:p14="http://schemas.microsoft.com/office/powerpoint/2010/main" val="1492412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There are several security vulnerabilities in common network protocols such as ICMP, DNS, SNMPv1, SNMPv2.  </a:t>
            </a:r>
          </a:p>
          <a:p>
            <a:r>
              <a:rPr lang="en-US" dirty="0" smtClean="0"/>
              <a:t>Transferring files is most commonly performed using the FTP. There are security vulnerabilities associated with FTP protocol. FTPS, SFTP, SCP are secured alternative options.</a:t>
            </a:r>
          </a:p>
          <a:p>
            <a:r>
              <a:rPr lang="en-US" dirty="0" smtClean="0"/>
              <a:t>IPv6 protocol provides several other significant security improvements over IPv4.</a:t>
            </a:r>
          </a:p>
          <a:p>
            <a:r>
              <a:rPr lang="en-US" dirty="0"/>
              <a:t>A defense against </a:t>
            </a:r>
            <a:r>
              <a:rPr lang="en-US" dirty="0" err="1"/>
              <a:t>DoS</a:t>
            </a:r>
            <a:r>
              <a:rPr lang="en-US" dirty="0"/>
              <a:t> and </a:t>
            </a:r>
            <a:r>
              <a:rPr lang="en-US" dirty="0" err="1"/>
              <a:t>DDoS</a:t>
            </a:r>
            <a:r>
              <a:rPr lang="en-US" dirty="0"/>
              <a:t> SYN flood attacks is to use a flood guard. </a:t>
            </a:r>
            <a:endParaRPr lang="en-US" dirty="0" smtClean="0"/>
          </a:p>
          <a:p>
            <a:r>
              <a:rPr lang="en-US" dirty="0"/>
              <a:t>One important rule of network design is to separate secure parts of the network from unsecure parts</a:t>
            </a:r>
            <a:r>
              <a:rPr lang="en-US" dirty="0" smtClean="0"/>
              <a:t>.</a:t>
            </a:r>
          </a:p>
          <a:p>
            <a:r>
              <a:rPr lang="en-US" dirty="0"/>
              <a:t>Disabling unused ports on a network device, such as a switch, is an important security step that is often overlooked</a:t>
            </a:r>
            <a:r>
              <a:rPr lang="en-US" dirty="0" smtClean="0"/>
              <a:t>.</a:t>
            </a:r>
          </a:p>
          <a:p>
            <a:r>
              <a:rPr lang="en-US" dirty="0"/>
              <a:t>Several relatively new network applications require special security </a:t>
            </a:r>
            <a:r>
              <a:rPr lang="en-US" dirty="0" smtClean="0"/>
              <a:t>considerations such as cloud computing.</a:t>
            </a:r>
          </a:p>
          <a:p>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27</a:t>
            </a:fld>
            <a:endParaRPr lang="en-US"/>
          </a:p>
        </p:txBody>
      </p:sp>
    </p:spTree>
    <p:extLst>
      <p:ext uri="{BB962C8B-B14F-4D97-AF65-F5344CB8AC3E}">
        <p14:creationId xmlns:p14="http://schemas.microsoft.com/office/powerpoint/2010/main" val="362125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lstStyle/>
          <a:p>
            <a:r>
              <a:rPr lang="en-US" dirty="0" smtClean="0"/>
              <a:t>Simple Network Management Protocol (SNMP) - </a:t>
            </a:r>
            <a:r>
              <a:rPr lang="en-US" dirty="0"/>
              <a:t>a popular protocol used to manage network equipment and is supported by most network equipment manufacturers. It allows network administrators to remotely monitor, manage, and configure devices on the network. SNMP functions by exchanging management information between networked devices</a:t>
            </a:r>
            <a:r>
              <a:rPr lang="en-US" dirty="0" smtClean="0"/>
              <a:t>.</a:t>
            </a:r>
          </a:p>
          <a:p>
            <a:r>
              <a:rPr lang="en-US" dirty="0" smtClean="0"/>
              <a:t>SNMPv1 and SNMPv2 have several security vulnerabilities. SNMPv3 uses username and passwords along with encryption to foil an attacker’s attempt </a:t>
            </a:r>
            <a:r>
              <a:rPr lang="en-US" dirty="0" err="1" smtClean="0"/>
              <a:t>ti</a:t>
            </a:r>
            <a:r>
              <a:rPr lang="en-US" dirty="0" smtClean="0"/>
              <a:t> view the contents.</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3</a:t>
            </a:fld>
            <a:endParaRPr lang="en-US"/>
          </a:p>
        </p:txBody>
      </p:sp>
    </p:spTree>
    <p:extLst>
      <p:ext uri="{BB962C8B-B14F-4D97-AF65-F5344CB8AC3E}">
        <p14:creationId xmlns:p14="http://schemas.microsoft.com/office/powerpoint/2010/main" val="37458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normAutofit fontScale="92500" lnSpcReduction="10000"/>
          </a:bodyPr>
          <a:lstStyle/>
          <a:p>
            <a:r>
              <a:rPr lang="en-US" dirty="0" smtClean="0"/>
              <a:t>Domain Name System (DNS) - </a:t>
            </a:r>
            <a:r>
              <a:rPr lang="en-US" dirty="0"/>
              <a:t>The </a:t>
            </a:r>
            <a:r>
              <a:rPr lang="en-US" i="1" dirty="0"/>
              <a:t>Domain Name System (DNS)</a:t>
            </a:r>
            <a:r>
              <a:rPr lang="en-US" dirty="0"/>
              <a:t> is a TCP/IP protocol that resolves (maps) a symbolic name (</a:t>
            </a:r>
            <a:r>
              <a:rPr lang="en-US" i="1" dirty="0">
                <a:hlinkClick r:id="rId2"/>
              </a:rPr>
              <a:t>www.cengage.com</a:t>
            </a:r>
            <a:r>
              <a:rPr lang="en-US" dirty="0"/>
              <a:t>) with its corresponding IP address (</a:t>
            </a:r>
            <a:r>
              <a:rPr lang="en-US" i="1" dirty="0"/>
              <a:t>69.32.133.11</a:t>
            </a:r>
            <a:r>
              <a:rPr lang="en-US" dirty="0" smtClean="0"/>
              <a:t>).</a:t>
            </a:r>
          </a:p>
          <a:p>
            <a:r>
              <a:rPr lang="en-US" dirty="0" smtClean="0"/>
              <a:t>DNS poisoning - </a:t>
            </a:r>
            <a:r>
              <a:rPr lang="en-US" dirty="0"/>
              <a:t>substitutes addresses so that the computer is redirected to another device. A</a:t>
            </a:r>
            <a:r>
              <a:rPr lang="en-US" dirty="0" smtClean="0"/>
              <a:t>n </a:t>
            </a:r>
            <a:r>
              <a:rPr lang="en-US" dirty="0"/>
              <a:t>attacker replaces a valid IP address with a fraudulent IP address for a symbolic name. </a:t>
            </a:r>
            <a:endParaRPr lang="en-US" dirty="0" smtClean="0"/>
          </a:p>
          <a:p>
            <a:r>
              <a:rPr lang="en-US" dirty="0"/>
              <a:t>Substituting a fraudulent IP address can be done in two different locations: the local host table, or the external DNS server</a:t>
            </a:r>
            <a:r>
              <a:rPr lang="en-US" dirty="0" smtClean="0"/>
              <a:t>.</a:t>
            </a:r>
          </a:p>
          <a:p>
            <a:r>
              <a:rPr lang="en-US" dirty="0"/>
              <a:t>A newer secure version of DNS known as </a:t>
            </a:r>
            <a:r>
              <a:rPr lang="en-US" i="1" dirty="0"/>
              <a:t>Domain Name System Security Extensions (DNSSEC)</a:t>
            </a:r>
            <a:r>
              <a:rPr lang="en-US" dirty="0"/>
              <a:t> allows DNS information to be digitally signed so that an attacker cannot forge DNS information</a:t>
            </a:r>
            <a:r>
              <a:rPr lang="en-US" dirty="0" smtClean="0"/>
              <a:t>.</a:t>
            </a:r>
            <a:endParaRPr lang="en-US" dirty="0"/>
          </a:p>
        </p:txBody>
      </p:sp>
      <p:sp>
        <p:nvSpPr>
          <p:cNvPr id="4" name="Slide Number Placeholder 3"/>
          <p:cNvSpPr>
            <a:spLocks noGrp="1"/>
          </p:cNvSpPr>
          <p:nvPr>
            <p:ph type="sldNum" sz="quarter" idx="12"/>
          </p:nvPr>
        </p:nvSpPr>
        <p:spPr/>
        <p:txBody>
          <a:bodyPr/>
          <a:lstStyle/>
          <a:p>
            <a:fld id="{2147A394-642B-2B49-8619-699A6DD0CBD3}" type="slidenum">
              <a:rPr lang="en-US" smtClean="0"/>
              <a:t>4</a:t>
            </a:fld>
            <a:endParaRPr lang="en-US"/>
          </a:p>
        </p:txBody>
      </p:sp>
    </p:spTree>
    <p:extLst>
      <p:ext uri="{BB962C8B-B14F-4D97-AF65-F5344CB8AC3E}">
        <p14:creationId xmlns:p14="http://schemas.microsoft.com/office/powerpoint/2010/main" val="145796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94025" y="417685"/>
            <a:ext cx="10271539" cy="5235172"/>
          </a:xfrm>
          <a:prstGeom prst="rect">
            <a:avLst/>
          </a:prstGeom>
        </p:spPr>
      </p:pic>
      <p:sp>
        <p:nvSpPr>
          <p:cNvPr id="5" name="TextBox 4"/>
          <p:cNvSpPr txBox="1"/>
          <p:nvPr/>
        </p:nvSpPr>
        <p:spPr>
          <a:xfrm>
            <a:off x="5291414" y="5652857"/>
            <a:ext cx="1276760" cy="369332"/>
          </a:xfrm>
          <a:prstGeom prst="rect">
            <a:avLst/>
          </a:prstGeom>
          <a:noFill/>
        </p:spPr>
        <p:txBody>
          <a:bodyPr wrap="none" rtlCol="0">
            <a:spAutoFit/>
          </a:bodyPr>
          <a:lstStyle/>
          <a:p>
            <a:r>
              <a:rPr lang="en-US" dirty="0" smtClean="0"/>
              <a:t>DNS lookup</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5</a:t>
            </a:fld>
            <a:endParaRPr lang="en-US"/>
          </a:p>
        </p:txBody>
      </p:sp>
    </p:spTree>
    <p:extLst>
      <p:ext uri="{BB962C8B-B14F-4D97-AF65-F5344CB8AC3E}">
        <p14:creationId xmlns:p14="http://schemas.microsoft.com/office/powerpoint/2010/main" val="121216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lstStyle/>
          <a:p>
            <a:r>
              <a:rPr lang="en-US" dirty="0"/>
              <a:t>A second attack using DNS is almost the reverse of DNS poisoning; instead of sending a zone transfer to a valid DNS server, an attacker asks the valid DNS server for a zone transfer, known as a </a:t>
            </a:r>
            <a:r>
              <a:rPr lang="en-US" i="1" dirty="0"/>
              <a:t>DNS transfer</a:t>
            </a:r>
            <a:r>
              <a:rPr lang="en-US" dirty="0" smtClean="0"/>
              <a:t>.</a:t>
            </a:r>
          </a:p>
          <a:p>
            <a:r>
              <a:rPr lang="en-US" dirty="0"/>
              <a:t>With this information it would be possible for the attacker to map the entire internal network of the organization supporting the DNS server</a:t>
            </a:r>
            <a:r>
              <a:rPr lang="en-US" dirty="0" smtClean="0"/>
              <a:t>.</a:t>
            </a:r>
          </a:p>
          <a:p>
            <a:r>
              <a:rPr lang="en-US" dirty="0"/>
              <a:t>Often a zone transfer may contain hardware and operating system information for each network device, providing the attacker with even more valuable information.</a:t>
            </a:r>
          </a:p>
        </p:txBody>
      </p:sp>
      <p:sp>
        <p:nvSpPr>
          <p:cNvPr id="4" name="Slide Number Placeholder 3"/>
          <p:cNvSpPr>
            <a:spLocks noGrp="1"/>
          </p:cNvSpPr>
          <p:nvPr>
            <p:ph type="sldNum" sz="quarter" idx="12"/>
          </p:nvPr>
        </p:nvSpPr>
        <p:spPr/>
        <p:txBody>
          <a:bodyPr/>
          <a:lstStyle/>
          <a:p>
            <a:fld id="{2147A394-642B-2B49-8619-699A6DD0CBD3}" type="slidenum">
              <a:rPr lang="en-US" smtClean="0"/>
              <a:t>6</a:t>
            </a:fld>
            <a:endParaRPr lang="en-US"/>
          </a:p>
        </p:txBody>
      </p:sp>
    </p:spTree>
    <p:extLst>
      <p:ext uri="{BB962C8B-B14F-4D97-AF65-F5344CB8AC3E}">
        <p14:creationId xmlns:p14="http://schemas.microsoft.com/office/powerpoint/2010/main" val="184368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noAutofit/>
          </a:bodyPr>
          <a:lstStyle/>
          <a:p>
            <a:r>
              <a:rPr lang="en-US" sz="2000" dirty="0" smtClean="0"/>
              <a:t>File Transfer Protocol – An unsecure TCP/IP protocol to transfer a file over the network</a:t>
            </a:r>
          </a:p>
          <a:p>
            <a:pPr lvl="1"/>
            <a:r>
              <a:rPr lang="en-US" sz="1800" dirty="0" smtClean="0"/>
              <a:t>No encryption</a:t>
            </a:r>
          </a:p>
          <a:p>
            <a:r>
              <a:rPr lang="en-US" sz="2000" dirty="0" smtClean="0"/>
              <a:t>FTP Secure (FTPS) uses Secure Sockets Layer (SSL) or Transport Layer Security (TLS). Commands are encrypted but data may or may not be encrypted (user enabled encrypted data are not encrypted again by FTPS to avoid extra overhead).</a:t>
            </a:r>
          </a:p>
          <a:p>
            <a:pPr lvl="1"/>
            <a:r>
              <a:rPr lang="en-US" sz="1800" dirty="0" smtClean="0"/>
              <a:t>FTPS uses two ports (20 and 21); 20 for data and 21 for commands. Same as FTP</a:t>
            </a:r>
          </a:p>
          <a:p>
            <a:r>
              <a:rPr lang="en-US" sz="2000" dirty="0" smtClean="0"/>
              <a:t>Secure FTP (SFTP) uses only a single TCP port, encrypts and compresses all data and commands.</a:t>
            </a:r>
          </a:p>
          <a:p>
            <a:r>
              <a:rPr lang="en-US" sz="2000" dirty="0" smtClean="0"/>
              <a:t>Secure Copy Protocol (SCP) - </a:t>
            </a:r>
            <a:r>
              <a:rPr lang="en-US" sz="2000" dirty="0"/>
              <a:t>SCP is an enhanced version </a:t>
            </a:r>
            <a:r>
              <a:rPr lang="en-US" sz="2000" dirty="0" smtClean="0"/>
              <a:t>of </a:t>
            </a:r>
            <a:r>
              <a:rPr lang="en-US" sz="2000" i="1" dirty="0" smtClean="0"/>
              <a:t>Remote </a:t>
            </a:r>
            <a:r>
              <a:rPr lang="en-US" sz="2000" i="1" dirty="0"/>
              <a:t>Copy Protocol (RCP)</a:t>
            </a:r>
            <a:r>
              <a:rPr lang="en-US" sz="2000" dirty="0"/>
              <a:t>. SCP encrypts files and commands, yet has limitations. For example, a file transfer cannot be interrupted and then resumed in the same session; the session must be completely terminated and then restarted. SCP is found mainly on UNIX and Linux platforms.</a:t>
            </a:r>
            <a:endParaRPr lang="en-US" sz="2000" dirty="0" smtClean="0"/>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fld id="{2147A394-642B-2B49-8619-699A6DD0CBD3}" type="slidenum">
              <a:rPr lang="en-US" smtClean="0"/>
              <a:t>7</a:t>
            </a:fld>
            <a:endParaRPr lang="en-US"/>
          </a:p>
        </p:txBody>
      </p:sp>
    </p:spTree>
    <p:extLst>
      <p:ext uri="{BB962C8B-B14F-4D97-AF65-F5344CB8AC3E}">
        <p14:creationId xmlns:p14="http://schemas.microsoft.com/office/powerpoint/2010/main" val="74183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network protocols</a:t>
            </a:r>
          </a:p>
        </p:txBody>
      </p:sp>
      <p:sp>
        <p:nvSpPr>
          <p:cNvPr id="3" name="Content Placeholder 2"/>
          <p:cNvSpPr>
            <a:spLocks noGrp="1"/>
          </p:cNvSpPr>
          <p:nvPr>
            <p:ph idx="1"/>
          </p:nvPr>
        </p:nvSpPr>
        <p:spPr/>
        <p:txBody>
          <a:bodyPr>
            <a:normAutofit/>
          </a:bodyPr>
          <a:lstStyle/>
          <a:p>
            <a:r>
              <a:rPr lang="en-US" dirty="0" smtClean="0"/>
              <a:t>Storage Protocols</a:t>
            </a:r>
          </a:p>
          <a:p>
            <a:pPr lvl="1"/>
            <a:r>
              <a:rPr lang="en-US" dirty="0"/>
              <a:t>The amount of data that is being stored has grown almost beyond imagination. </a:t>
            </a:r>
            <a:endParaRPr lang="en-US" dirty="0" smtClean="0"/>
          </a:p>
          <a:p>
            <a:pPr lvl="1"/>
            <a:r>
              <a:rPr lang="en-US" dirty="0"/>
              <a:t>Between 2006 and 2011, the amount of available digital data worldwide increased from 200 EB to almost 2 ZB, and it is estimated that there will be 8 ZB of digital data stored by 2015. Organizations must cope with storing massive amounts of their data</a:t>
            </a:r>
            <a:r>
              <a:rPr lang="en-US" dirty="0" smtClean="0"/>
              <a:t>.</a:t>
            </a:r>
          </a:p>
          <a:p>
            <a:r>
              <a:rPr lang="en-US" dirty="0"/>
              <a:t>S</a:t>
            </a:r>
            <a:r>
              <a:rPr lang="en-US" dirty="0" smtClean="0"/>
              <a:t>torage </a:t>
            </a:r>
            <a:r>
              <a:rPr lang="en-US" dirty="0"/>
              <a:t>A</a:t>
            </a:r>
            <a:r>
              <a:rPr lang="en-US" dirty="0" smtClean="0"/>
              <a:t>rea </a:t>
            </a:r>
            <a:r>
              <a:rPr lang="en-US" dirty="0"/>
              <a:t>N</a:t>
            </a:r>
            <a:r>
              <a:rPr lang="en-US" dirty="0" smtClean="0"/>
              <a:t>etwork </a:t>
            </a:r>
            <a:r>
              <a:rPr lang="en-US" dirty="0"/>
              <a:t>(SAN), which is a dedicated network storage facility that provides access to data storage over a high-speed network</a:t>
            </a:r>
            <a:r>
              <a:rPr lang="en-US" dirty="0" smtClean="0"/>
              <a:t>.</a:t>
            </a:r>
          </a:p>
        </p:txBody>
      </p:sp>
      <p:sp>
        <p:nvSpPr>
          <p:cNvPr id="4" name="Slide Number Placeholder 3"/>
          <p:cNvSpPr>
            <a:spLocks noGrp="1"/>
          </p:cNvSpPr>
          <p:nvPr>
            <p:ph type="sldNum" sz="quarter" idx="12"/>
          </p:nvPr>
        </p:nvSpPr>
        <p:spPr/>
        <p:txBody>
          <a:bodyPr/>
          <a:lstStyle/>
          <a:p>
            <a:fld id="{2147A394-642B-2B49-8619-699A6DD0CBD3}" type="slidenum">
              <a:rPr lang="en-US" smtClean="0"/>
              <a:t>8</a:t>
            </a:fld>
            <a:endParaRPr lang="en-US"/>
          </a:p>
        </p:txBody>
      </p:sp>
    </p:spTree>
    <p:extLst>
      <p:ext uri="{BB962C8B-B14F-4D97-AF65-F5344CB8AC3E}">
        <p14:creationId xmlns:p14="http://schemas.microsoft.com/office/powerpoint/2010/main" val="1823937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8008" y="596589"/>
            <a:ext cx="10563111" cy="3339306"/>
          </a:xfrm>
          <a:prstGeom prst="rect">
            <a:avLst/>
          </a:prstGeom>
        </p:spPr>
      </p:pic>
      <p:sp>
        <p:nvSpPr>
          <p:cNvPr id="6" name="TextBox 5"/>
          <p:cNvSpPr txBox="1"/>
          <p:nvPr/>
        </p:nvSpPr>
        <p:spPr>
          <a:xfrm>
            <a:off x="5032832" y="4108173"/>
            <a:ext cx="1873462" cy="369332"/>
          </a:xfrm>
          <a:prstGeom prst="rect">
            <a:avLst/>
          </a:prstGeom>
          <a:noFill/>
        </p:spPr>
        <p:txBody>
          <a:bodyPr wrap="none" rtlCol="0">
            <a:spAutoFit/>
          </a:bodyPr>
          <a:lstStyle/>
          <a:p>
            <a:r>
              <a:rPr lang="en-US" dirty="0" smtClean="0"/>
              <a:t>Storage capacities</a:t>
            </a:r>
            <a:endParaRPr lang="en-US" dirty="0"/>
          </a:p>
        </p:txBody>
      </p:sp>
      <p:sp>
        <p:nvSpPr>
          <p:cNvPr id="2" name="Slide Number Placeholder 1"/>
          <p:cNvSpPr>
            <a:spLocks noGrp="1"/>
          </p:cNvSpPr>
          <p:nvPr>
            <p:ph type="sldNum" sz="quarter" idx="12"/>
          </p:nvPr>
        </p:nvSpPr>
        <p:spPr/>
        <p:txBody>
          <a:bodyPr/>
          <a:lstStyle/>
          <a:p>
            <a:fld id="{2147A394-642B-2B49-8619-699A6DD0CBD3}" type="slidenum">
              <a:rPr lang="en-US" smtClean="0"/>
              <a:t>9</a:t>
            </a:fld>
            <a:endParaRPr lang="en-US"/>
          </a:p>
        </p:txBody>
      </p:sp>
    </p:spTree>
    <p:extLst>
      <p:ext uri="{BB962C8B-B14F-4D97-AF65-F5344CB8AC3E}">
        <p14:creationId xmlns:p14="http://schemas.microsoft.com/office/powerpoint/2010/main" val="1729833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1759</Words>
  <Application>Microsoft Macintosh PowerPoint</Application>
  <PresentationFormat>Widescreen</PresentationFormat>
  <Paragraphs>149</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verdana</vt:lpstr>
      <vt:lpstr>Office Theme</vt:lpstr>
      <vt:lpstr>Administering a Secure Network</vt:lpstr>
      <vt:lpstr>Common network protocols</vt:lpstr>
      <vt:lpstr>Common network protocols</vt:lpstr>
      <vt:lpstr>Common network protocols</vt:lpstr>
      <vt:lpstr>PowerPoint Presentation</vt:lpstr>
      <vt:lpstr>Common network protocols</vt:lpstr>
      <vt:lpstr>Common network protocols</vt:lpstr>
      <vt:lpstr>Common network protocols</vt:lpstr>
      <vt:lpstr>PowerPoint Presentation</vt:lpstr>
      <vt:lpstr>Common network protocols</vt:lpstr>
      <vt:lpstr>PowerPoint Presentation</vt:lpstr>
      <vt:lpstr>Common network protocols</vt:lpstr>
      <vt:lpstr>Common network protocols</vt:lpstr>
      <vt:lpstr>Network administration principles</vt:lpstr>
      <vt:lpstr>Network administration principles</vt:lpstr>
      <vt:lpstr>Network administration principles</vt:lpstr>
      <vt:lpstr>Network administration principles</vt:lpstr>
      <vt:lpstr>Network administration principles</vt:lpstr>
      <vt:lpstr>Network administration principles</vt:lpstr>
      <vt:lpstr>Network administration principles</vt:lpstr>
      <vt:lpstr>Securing network applications &amp; platforms</vt:lpstr>
      <vt:lpstr>Securing network applications &amp; platforms</vt:lpstr>
      <vt:lpstr>Securing network applications &amp; platforms</vt:lpstr>
      <vt:lpstr>Securing network applications &amp; platforms</vt:lpstr>
      <vt:lpstr>Securing network applications &amp; platforms</vt:lpstr>
      <vt:lpstr>Securing network applications &amp; platforms</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Administering a Secure Network</dc:title>
  <dc:creator>Danish Khan</dc:creator>
  <cp:lastModifiedBy>Danish Khan</cp:lastModifiedBy>
  <cp:revision>1</cp:revision>
  <dcterms:created xsi:type="dcterms:W3CDTF">2016-12-12T13:14:00Z</dcterms:created>
  <dcterms:modified xsi:type="dcterms:W3CDTF">2016-12-12T13:14:26Z</dcterms:modified>
</cp:coreProperties>
</file>